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2" r:id="rId4"/>
    <p:sldId id="273" r:id="rId5"/>
    <p:sldId id="274" r:id="rId6"/>
    <p:sldId id="272" r:id="rId7"/>
    <p:sldId id="263" r:id="rId8"/>
    <p:sldId id="271" r:id="rId9"/>
    <p:sldId id="27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F539F-0E02-F24D-9E95-3846BCE1A7DC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ED58D-C2B2-764C-8294-805C39B0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3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Simulation: Stellar light distribution (rest-frame </a:t>
            </a:r>
            <a:r>
              <a:rPr lang="en-US" dirty="0" err="1" smtClean="0"/>
              <a:t>B,g,r</a:t>
            </a:r>
            <a:r>
              <a:rPr lang="en-US" dirty="0" smtClean="0"/>
              <a:t> band composites) of the most massive cluster in the simulation volume, at z=0.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do </a:t>
            </a:r>
            <a:r>
              <a:rPr lang="en-US" dirty="0" err="1" smtClean="0"/>
              <a:t>deatailed</a:t>
            </a:r>
            <a:r>
              <a:rPr lang="en-US" dirty="0" smtClean="0"/>
              <a:t> comparisons between these</a:t>
            </a:r>
          </a:p>
          <a:p>
            <a:r>
              <a:rPr lang="en-US" dirty="0" smtClean="0"/>
              <a:t>We do things in a way that is consistent with how we do this in the data - Huang et al </a:t>
            </a:r>
          </a:p>
          <a:p>
            <a:r>
              <a:rPr lang="en-US" dirty="0" smtClean="0"/>
              <a:t>We also have lensing</a:t>
            </a:r>
          </a:p>
          <a:p>
            <a:r>
              <a:rPr lang="en-US" dirty="0" smtClean="0"/>
              <a:t>(I will of introduced these concepts earlier)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4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 that we can match Halo because we have the lensing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77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 that we can match Halo because we have the lensing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77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 that we can match Halo because we have the lensing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7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the profiles matched by </a:t>
            </a:r>
            <a:r>
              <a:rPr lang="en-US" dirty="0" err="1" smtClean="0"/>
              <a:t>Mhalo</a:t>
            </a:r>
            <a:r>
              <a:rPr lang="en-US" dirty="0" smtClean="0"/>
              <a:t> (with the inner parts fixed with the new high resolution maps)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9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https://nl.pinterest.com/pin/514465957424466757/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inspirehep.net</a:t>
            </a:r>
            <a:r>
              <a:rPr lang="en-US" dirty="0" smtClean="0"/>
              <a:t>/record/1122490/plots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6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https://nl.pinterest.com/pin/514465957424466757/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inspirehep.net</a:t>
            </a:r>
            <a:r>
              <a:rPr lang="en-US" dirty="0" smtClean="0"/>
              <a:t>/record/1122490/plots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64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37189" y="1615332"/>
            <a:ext cx="67510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/>
              <a:t>Hyper </a:t>
            </a:r>
            <a:r>
              <a:rPr lang="en-US" sz="3600" i="1" dirty="0" err="1"/>
              <a:t>Suprime</a:t>
            </a:r>
            <a:r>
              <a:rPr lang="en-US" sz="3600" i="1" dirty="0"/>
              <a:t>-Cam Survey</a:t>
            </a:r>
            <a:br>
              <a:rPr lang="en-US" sz="3600" i="1" dirty="0"/>
            </a:br>
            <a:r>
              <a:rPr lang="en-US" sz="3600" i="1" dirty="0"/>
              <a:t> </a:t>
            </a:r>
            <a:br>
              <a:rPr lang="en-US" sz="3600" i="1" dirty="0"/>
            </a:br>
            <a:r>
              <a:rPr lang="en-US" sz="3600" i="1" dirty="0"/>
              <a:t> </a:t>
            </a:r>
            <a:br>
              <a:rPr lang="en-US" sz="3600" i="1" dirty="0"/>
            </a:br>
            <a:r>
              <a:rPr lang="en-US" sz="3600" i="1" dirty="0"/>
              <a:t> Hydrodynamic Simulations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384" y="401817"/>
            <a:ext cx="8248146" cy="162377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u="sng" dirty="0" smtClean="0"/>
              <a:t>Stellar </a:t>
            </a:r>
            <a:r>
              <a:rPr lang="en-US" u="sng" dirty="0"/>
              <a:t>Profiles of Massive Galaxies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2487" y="4628703"/>
            <a:ext cx="5339791" cy="1894437"/>
          </a:xfrm>
        </p:spPr>
        <p:txBody>
          <a:bodyPr>
            <a:normAutofit fontScale="77500" lnSpcReduction="20000"/>
          </a:bodyPr>
          <a:lstStyle/>
          <a:p>
            <a:r>
              <a:rPr lang="en-US" sz="3600" b="1" dirty="0" smtClean="0"/>
              <a:t>Felipe </a:t>
            </a:r>
            <a:r>
              <a:rPr lang="en-US" sz="3600" b="1" dirty="0" smtClean="0"/>
              <a:t>Ardila</a:t>
            </a:r>
            <a:endParaRPr lang="en-US" sz="3600" dirty="0" smtClean="0"/>
          </a:p>
          <a:p>
            <a:r>
              <a:rPr lang="en-US" sz="2800" dirty="0" err="1" smtClean="0"/>
              <a:t>Alexie</a:t>
            </a:r>
            <a:r>
              <a:rPr lang="en-US" sz="2800" dirty="0" smtClean="0"/>
              <a:t> </a:t>
            </a:r>
            <a:r>
              <a:rPr lang="en-US" sz="2800" dirty="0" err="1" smtClean="0"/>
              <a:t>Leauthaud</a:t>
            </a:r>
            <a:r>
              <a:rPr lang="en-US" sz="2800" dirty="0" smtClean="0"/>
              <a:t>, </a:t>
            </a:r>
            <a:r>
              <a:rPr lang="en-US" sz="2800" dirty="0"/>
              <a:t>Song </a:t>
            </a:r>
            <a:r>
              <a:rPr lang="en-US" sz="2800" dirty="0" smtClean="0"/>
              <a:t>Huang, </a:t>
            </a:r>
          </a:p>
          <a:p>
            <a:r>
              <a:rPr lang="en-US" sz="2800" dirty="0" err="1" smtClean="0"/>
              <a:t>Benedikt</a:t>
            </a:r>
            <a:r>
              <a:rPr lang="en-US" sz="2800" dirty="0" smtClean="0"/>
              <a:t> </a:t>
            </a:r>
            <a:r>
              <a:rPr lang="en-US" sz="2800" dirty="0" err="1" smtClean="0"/>
              <a:t>Diemer</a:t>
            </a:r>
            <a:r>
              <a:rPr lang="en-US" sz="2800" dirty="0" smtClean="0"/>
              <a:t>, </a:t>
            </a:r>
            <a:r>
              <a:rPr lang="en-US" sz="2800" dirty="0"/>
              <a:t>Annalisa </a:t>
            </a:r>
            <a:r>
              <a:rPr lang="en-US" sz="2800" dirty="0" err="1" smtClean="0"/>
              <a:t>Pillepich</a:t>
            </a:r>
            <a:r>
              <a:rPr lang="en-US" sz="2800" dirty="0" smtClean="0"/>
              <a:t>, </a:t>
            </a:r>
          </a:p>
          <a:p>
            <a:r>
              <a:rPr lang="en-US" sz="2800" dirty="0" err="1" smtClean="0"/>
              <a:t>Ananth</a:t>
            </a:r>
            <a:r>
              <a:rPr lang="en-US" sz="2800" dirty="0" smtClean="0"/>
              <a:t> </a:t>
            </a:r>
            <a:r>
              <a:rPr lang="en-US" sz="2800" dirty="0" err="1" smtClean="0"/>
              <a:t>Tenneti</a:t>
            </a:r>
            <a:r>
              <a:rPr lang="en-US" sz="2800" dirty="0" smtClean="0"/>
              <a:t>,</a:t>
            </a:r>
            <a:endParaRPr lang="en-US" sz="2800" dirty="0" smtClean="0"/>
          </a:p>
          <a:p>
            <a:r>
              <a:rPr lang="en-US" sz="2800" dirty="0" smtClean="0"/>
              <a:t>HSC Collaboration, </a:t>
            </a:r>
            <a:r>
              <a:rPr lang="en-US" sz="2800" dirty="0" err="1" smtClean="0"/>
              <a:t>IllustrisTNG</a:t>
            </a:r>
            <a:r>
              <a:rPr lang="en-US" sz="2800" dirty="0" smtClean="0"/>
              <a:t> Collaboration</a:t>
            </a:r>
          </a:p>
          <a:p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279" y="1247696"/>
            <a:ext cx="1555790" cy="1555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2279" y="3079198"/>
            <a:ext cx="1555791" cy="1549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25497" y="2487483"/>
            <a:ext cx="712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vs.</a:t>
            </a:r>
            <a:endParaRPr lang="en-US" sz="3600" dirty="0"/>
          </a:p>
        </p:txBody>
      </p:sp>
      <p:pic>
        <p:nvPicPr>
          <p:cNvPr id="14" name="Picture 13" descr="ucsc_astro_slug_no_background_white_stars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739" y="4972709"/>
            <a:ext cx="1550431" cy="1550431"/>
          </a:xfrm>
          <a:prstGeom prst="rect">
            <a:avLst/>
          </a:prstGeom>
        </p:spPr>
      </p:pic>
      <p:pic>
        <p:nvPicPr>
          <p:cNvPr id="11" name="Picture 10" descr="hsc3dview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93" y="5295756"/>
            <a:ext cx="905195" cy="1227383"/>
          </a:xfrm>
          <a:prstGeom prst="rect">
            <a:avLst/>
          </a:prstGeom>
        </p:spPr>
      </p:pic>
      <p:pic>
        <p:nvPicPr>
          <p:cNvPr id="13" name="Picture 12" descr="hsc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104" y="4968485"/>
            <a:ext cx="523752" cy="3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6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NG_highres_mass_map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3192" y="4121869"/>
            <a:ext cx="2514600" cy="2511425"/>
          </a:xfrm>
          <a:prstGeom prst="rect">
            <a:avLst/>
          </a:prstGeom>
        </p:spPr>
      </p:pic>
      <p:pic>
        <p:nvPicPr>
          <p:cNvPr id="6" name="Picture 5" descr="Illustris_quick_mass_map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413" y="1533900"/>
            <a:ext cx="2514600" cy="2511425"/>
          </a:xfrm>
          <a:prstGeom prst="rect">
            <a:avLst/>
          </a:prstGeom>
        </p:spPr>
      </p:pic>
      <p:pic>
        <p:nvPicPr>
          <p:cNvPr id="5" name="Picture 4" descr="HSC_rgb_ma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012" y="1462984"/>
            <a:ext cx="2582341" cy="258234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7200" y="1462984"/>
            <a:ext cx="2492773" cy="2536736"/>
          </a:xfrm>
          <a:ln>
            <a:noFill/>
          </a:ln>
        </p:spPr>
        <p:txBody>
          <a:bodyPr/>
          <a:lstStyle/>
          <a:p>
            <a:pPr marL="73152" indent="-164592"/>
            <a:r>
              <a:rPr lang="en-US" dirty="0" smtClean="0"/>
              <a:t>HSC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253191" y="372356"/>
            <a:ext cx="3028449" cy="985170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Hydrodynamic </a:t>
            </a:r>
            <a:r>
              <a:rPr lang="en-US" sz="3600" dirty="0" smtClean="0"/>
              <a:t>Simulations</a:t>
            </a:r>
            <a:endParaRPr lang="en-US" sz="3600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5253192" y="1484406"/>
            <a:ext cx="2508814" cy="2562685"/>
          </a:xfrm>
        </p:spPr>
        <p:txBody>
          <a:bodyPr/>
          <a:lstStyle/>
          <a:p>
            <a:pPr marL="164592" indent="-164592"/>
            <a:r>
              <a:rPr lang="en-US" dirty="0" err="1" smtClean="0"/>
              <a:t>Illustris</a:t>
            </a:r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959872" y="4195722"/>
            <a:ext cx="4040188" cy="2386338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200" dirty="0" smtClean="0"/>
          </a:p>
          <a:p>
            <a:pPr>
              <a:spcBef>
                <a:spcPts val="0"/>
              </a:spcBef>
            </a:pPr>
            <a:r>
              <a:rPr lang="en-US" sz="2800" dirty="0" smtClean="0"/>
              <a:t>Consistent methodology between observations and simulations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 smtClean="0"/>
              <a:t>     (Huang et al. 2018)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21" name="Text Placeholder 8"/>
          <p:cNvSpPr txBox="1">
            <a:spLocks/>
          </p:cNvSpPr>
          <p:nvPr/>
        </p:nvSpPr>
        <p:spPr>
          <a:xfrm>
            <a:off x="1719198" y="372356"/>
            <a:ext cx="3028449" cy="985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 smtClean="0"/>
              <a:t>Observations      </a:t>
            </a: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5255506" y="4121843"/>
            <a:ext cx="2508814" cy="256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dirty="0" smtClean="0"/>
              <a:t>TNG100</a:t>
            </a:r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894027" y="3491888"/>
            <a:ext cx="108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stellar mass maps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-105456" y="1789611"/>
            <a:ext cx="1514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integrated light</a:t>
            </a:r>
            <a:endParaRPr lang="en-US" sz="2000" dirty="0"/>
          </a:p>
        </p:txBody>
      </p:sp>
      <p:cxnSp>
        <p:nvCxnSpPr>
          <p:cNvPr id="16" name="Curved Connector 15"/>
          <p:cNvCxnSpPr>
            <a:cxnSpLocks noChangeAspect="1"/>
            <a:stCxn id="8" idx="2"/>
            <a:endCxn id="7" idx="3"/>
          </p:cNvCxnSpPr>
          <p:nvPr/>
        </p:nvCxnSpPr>
        <p:spPr>
          <a:xfrm rot="5400000">
            <a:off x="7666878" y="4608466"/>
            <a:ext cx="870031" cy="668201"/>
          </a:xfrm>
          <a:prstGeom prst="curvedConnector2">
            <a:avLst/>
          </a:prstGeom>
          <a:ln w="28575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0"/>
          </p:cNvCxnSpPr>
          <p:nvPr/>
        </p:nvCxnSpPr>
        <p:spPr>
          <a:xfrm rot="16200000" flipV="1">
            <a:off x="7769231" y="2825126"/>
            <a:ext cx="655544" cy="677980"/>
          </a:xfrm>
          <a:prstGeom prst="curvedConnector2">
            <a:avLst/>
          </a:prstGeom>
          <a:ln w="28575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1" idx="2"/>
          </p:cNvCxnSpPr>
          <p:nvPr/>
        </p:nvCxnSpPr>
        <p:spPr>
          <a:xfrm rot="16200000" flipH="1">
            <a:off x="902275" y="2246940"/>
            <a:ext cx="504181" cy="1005293"/>
          </a:xfrm>
          <a:prstGeom prst="curvedConnector2">
            <a:avLst/>
          </a:prstGeom>
          <a:ln w="28575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halo_vs_M100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847" y="1148207"/>
            <a:ext cx="5834396" cy="5567238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5789892" y="6084046"/>
            <a:ext cx="2007344" cy="7868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1"/>
            <a:ext cx="8229600" cy="1143000"/>
          </a:xfrm>
        </p:spPr>
        <p:txBody>
          <a:bodyPr/>
          <a:lstStyle/>
          <a:p>
            <a:r>
              <a:rPr lang="en-US" dirty="0" smtClean="0"/>
              <a:t>M</a:t>
            </a:r>
            <a:r>
              <a:rPr lang="en-US" sz="2800" baseline="-25000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baseline="-25000" dirty="0" smtClean="0"/>
              <a:t>,100kpc</a:t>
            </a:r>
            <a:r>
              <a:rPr lang="en-US" baseline="30000" dirty="0" smtClean="0"/>
              <a:t> </a:t>
            </a:r>
            <a:r>
              <a:rPr lang="en-US" dirty="0" smtClean="0"/>
              <a:t>vs</a:t>
            </a:r>
            <a:r>
              <a:rPr lang="en-US" dirty="0"/>
              <a:t>.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halo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5969756" y="6206386"/>
            <a:ext cx="19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weak-lensing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halo_vs_M100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064" y="1152144"/>
            <a:ext cx="5835924" cy="556869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5789892" y="6084046"/>
            <a:ext cx="2007344" cy="7868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1"/>
            <a:ext cx="8229600" cy="1143000"/>
          </a:xfrm>
        </p:spPr>
        <p:txBody>
          <a:bodyPr/>
          <a:lstStyle/>
          <a:p>
            <a:r>
              <a:rPr lang="en-US" dirty="0" smtClean="0"/>
              <a:t>M</a:t>
            </a:r>
            <a:r>
              <a:rPr lang="en-US" sz="2800" baseline="-25000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baseline="-25000" dirty="0" smtClean="0"/>
              <a:t>,100kpc</a:t>
            </a:r>
            <a:r>
              <a:rPr lang="en-US" baseline="30000" dirty="0" smtClean="0"/>
              <a:t> </a:t>
            </a:r>
            <a:r>
              <a:rPr lang="en-US" dirty="0" smtClean="0"/>
              <a:t>vs</a:t>
            </a:r>
            <a:r>
              <a:rPr lang="en-US" dirty="0"/>
              <a:t>.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halo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5969756" y="6206386"/>
            <a:ext cx="19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weak-lensing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467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halo_vs_M100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063" y="1152144"/>
            <a:ext cx="5835924" cy="556869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5789892" y="6084046"/>
            <a:ext cx="2007344" cy="7868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1"/>
            <a:ext cx="8229600" cy="1143000"/>
          </a:xfrm>
        </p:spPr>
        <p:txBody>
          <a:bodyPr/>
          <a:lstStyle/>
          <a:p>
            <a:r>
              <a:rPr lang="en-US" dirty="0" smtClean="0"/>
              <a:t>M</a:t>
            </a:r>
            <a:r>
              <a:rPr lang="en-US" sz="2800" baseline="-25000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baseline="-25000" dirty="0" smtClean="0"/>
              <a:t>,100kpc</a:t>
            </a:r>
            <a:r>
              <a:rPr lang="en-US" baseline="30000" dirty="0" smtClean="0"/>
              <a:t> </a:t>
            </a:r>
            <a:r>
              <a:rPr lang="en-US" dirty="0" smtClean="0"/>
              <a:t>vs</a:t>
            </a:r>
            <a:r>
              <a:rPr lang="en-US" dirty="0"/>
              <a:t>.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halo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5969756" y="6206386"/>
            <a:ext cx="19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weak-lensing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467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Matched by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halo</a:t>
            </a:r>
            <a:endParaRPr lang="en-US" dirty="0"/>
          </a:p>
        </p:txBody>
      </p:sp>
      <p:pic>
        <p:nvPicPr>
          <p:cNvPr id="3" name="Picture 2" descr="matched_by_halo_ma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638"/>
            <a:ext cx="9144000" cy="47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Fs_sims+HSC_side_by_sid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300"/>
            <a:ext cx="9144000" cy="2813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Mass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Main Takeaway:</a:t>
            </a:r>
            <a:endParaRPr lang="en-US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9519" y="1327521"/>
            <a:ext cx="2494133" cy="2494133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9519" y="4466938"/>
            <a:ext cx="2494133" cy="21328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6897" y="4012746"/>
            <a:ext cx="55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42074" y="1544252"/>
            <a:ext cx="4613549" cy="4968233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 smtClean="0"/>
              <a:t>Stellar profiles of massive galaxies</a:t>
            </a:r>
            <a:r>
              <a:rPr lang="en-US" sz="2800" b="1" dirty="0" smtClean="0"/>
              <a:t>: </a:t>
            </a:r>
            <a:r>
              <a:rPr lang="en-US" sz="2800" dirty="0" smtClean="0"/>
              <a:t>hydro simulations agree well with observations in inner regions, </a:t>
            </a:r>
            <a:r>
              <a:rPr lang="en-US" sz="2800" i="1" dirty="0" smtClean="0"/>
              <a:t>not so well (too much mass) in extended stellar envelopes</a:t>
            </a:r>
            <a:endParaRPr lang="en-US" sz="2800" i="1" dirty="0"/>
          </a:p>
        </p:txBody>
      </p:sp>
      <p:pic>
        <p:nvPicPr>
          <p:cNvPr id="12" name="Picture 11" descr="matched_by_halo_mas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452" y="4317288"/>
            <a:ext cx="3812122" cy="19996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08128" y="3506424"/>
            <a:ext cx="474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HSC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255230" y="6230483"/>
            <a:ext cx="102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IllustrisTNG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042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978" y="5002019"/>
            <a:ext cx="1817093" cy="1559312"/>
          </a:xfrm>
          <a:prstGeom prst="rect">
            <a:avLst/>
          </a:prstGeom>
        </p:spPr>
      </p:pic>
      <p:pic>
        <p:nvPicPr>
          <p:cNvPr id="10" name="Picture 9" descr="xmm_newton_pantone_no_gradient_B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091" y="1346843"/>
            <a:ext cx="2449610" cy="1629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Takeaways</a:t>
            </a:r>
            <a:r>
              <a:rPr lang="en-US" sz="5400" dirty="0" smtClean="0"/>
              <a:t>: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1091" y="1544252"/>
            <a:ext cx="2455709" cy="4968233"/>
          </a:xfrm>
          <a:ln w="57150" cmpd="sng">
            <a:solidFill>
              <a:srgbClr val="FFFFFF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700" b="1" u="sng" dirty="0" smtClean="0"/>
          </a:p>
          <a:p>
            <a:pPr marL="0" indent="0">
              <a:buNone/>
            </a:pPr>
            <a:endParaRPr lang="en-US" sz="2700" b="1" u="sng" dirty="0"/>
          </a:p>
          <a:p>
            <a:pPr marL="0" indent="0">
              <a:buNone/>
            </a:pPr>
            <a:r>
              <a:rPr lang="en-US" sz="2700" b="1" u="sng" dirty="0" smtClean="0"/>
              <a:t>X</a:t>
            </a:r>
            <a:r>
              <a:rPr lang="en-US" sz="2700" b="1" u="sng" dirty="0"/>
              <a:t>-ray </a:t>
            </a:r>
            <a:r>
              <a:rPr lang="en-US" sz="2700" b="1" u="sng" dirty="0" smtClean="0"/>
              <a:t>data</a:t>
            </a:r>
            <a:r>
              <a:rPr lang="en-US" sz="2700" dirty="0" smtClean="0"/>
              <a:t>: help </a:t>
            </a:r>
            <a:r>
              <a:rPr lang="en-US" sz="2700" dirty="0"/>
              <a:t>calibrate the </a:t>
            </a:r>
            <a:r>
              <a:rPr lang="en-US" sz="2700" dirty="0" smtClean="0"/>
              <a:t>simulations further</a:t>
            </a:r>
          </a:p>
          <a:p>
            <a:pPr marL="283464" lvl="1" indent="-283464"/>
            <a:r>
              <a:rPr lang="en-US" sz="2000" dirty="0" smtClean="0"/>
              <a:t>baryonic effects</a:t>
            </a:r>
          </a:p>
          <a:p>
            <a:pPr marL="283464" lvl="1" indent="-283464"/>
            <a:r>
              <a:rPr lang="en-US" sz="2000" dirty="0"/>
              <a:t>AGN feedback</a:t>
            </a:r>
          </a:p>
          <a:p>
            <a:pPr marL="283464" lvl="1" indent="-283464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553" y="1725507"/>
            <a:ext cx="1929384" cy="1929384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3553" y="4670431"/>
            <a:ext cx="1929384" cy="1929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64474" y="4012746"/>
            <a:ext cx="55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544252"/>
            <a:ext cx="2762924" cy="4968233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 smtClean="0"/>
              <a:t>Stellar profiles: </a:t>
            </a:r>
            <a:r>
              <a:rPr lang="en-US" sz="2400" dirty="0" smtClean="0"/>
              <a:t>hydro simulations matched well to observations in inner regions, </a:t>
            </a:r>
          </a:p>
          <a:p>
            <a:pPr marL="0" indent="0">
              <a:buNone/>
            </a:pPr>
            <a:r>
              <a:rPr lang="en-US" sz="2400" i="1" dirty="0" smtClean="0"/>
              <a:t>not so well in extended stellar envelopes</a:t>
            </a:r>
            <a:endParaRPr lang="en-US" sz="2400" i="1" dirty="0"/>
          </a:p>
        </p:txBody>
      </p:sp>
      <p:pic>
        <p:nvPicPr>
          <p:cNvPr id="12" name="Picture 11" descr="matched_by_halo_mass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74" y="5015633"/>
            <a:ext cx="2604323" cy="136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5391</TotalTime>
  <Words>345</Words>
  <Application>Microsoft Macintosh PowerPoint</Application>
  <PresentationFormat>On-screen Show (4:3)</PresentationFormat>
  <Paragraphs>71</Paragraphs>
  <Slides>9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 Black </vt:lpstr>
      <vt:lpstr>Stellar Profiles of Massive Galaxies:   </vt:lpstr>
      <vt:lpstr>PowerPoint Presentation</vt:lpstr>
      <vt:lpstr>M★,100kpc vs. Mhalo</vt:lpstr>
      <vt:lpstr>M★,100kpc vs. Mhalo</vt:lpstr>
      <vt:lpstr>M★,100kpc vs. Mhalo</vt:lpstr>
      <vt:lpstr>Matched by Mhalo</vt:lpstr>
      <vt:lpstr>Stellar Mass Functions</vt:lpstr>
      <vt:lpstr>Main Takeaway:</vt:lpstr>
      <vt:lpstr>Takeaways: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Ardila</dc:creator>
  <cp:lastModifiedBy>Felipe Ardila</cp:lastModifiedBy>
  <cp:revision>123</cp:revision>
  <dcterms:created xsi:type="dcterms:W3CDTF">2018-05-21T19:52:07Z</dcterms:created>
  <dcterms:modified xsi:type="dcterms:W3CDTF">2018-07-05T07:01:31Z</dcterms:modified>
</cp:coreProperties>
</file>